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4" r:id="rId6"/>
    <p:sldId id="295" r:id="rId7"/>
    <p:sldId id="301" r:id="rId8"/>
    <p:sldId id="302" r:id="rId9"/>
    <p:sldId id="303" r:id="rId10"/>
    <p:sldId id="309" r:id="rId11"/>
    <p:sldId id="310" r:id="rId12"/>
    <p:sldId id="305" r:id="rId13"/>
    <p:sldId id="304" r:id="rId14"/>
    <p:sldId id="306" r:id="rId15"/>
    <p:sldId id="307" r:id="rId16"/>
    <p:sldId id="308" r:id="rId17"/>
    <p:sldId id="299" r:id="rId18"/>
    <p:sldId id="300" r:id="rId19"/>
    <p:sldId id="311" r:id="rId20"/>
    <p:sldId id="312" r:id="rId21"/>
    <p:sldId id="313" r:id="rId22"/>
    <p:sldId id="31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7" autoAdjust="0"/>
    <p:restoredTop sz="94619" autoAdjust="0"/>
  </p:normalViewPr>
  <p:slideViewPr>
    <p:cSldViewPr snapToGrid="0">
      <p:cViewPr varScale="1">
        <p:scale>
          <a:sx n="57" d="100"/>
          <a:sy n="57" d="100"/>
        </p:scale>
        <p:origin x="4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CFF10A9-48A8-49DE-BCC0-36CD4D61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9E6EC7A-73F0-4AA6-8CCE-7492D8F65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004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/>
              <a:t>Problem 9: Water Laser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8D3794-4519-5C10-516F-93789170A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ED301-4F78-F198-93DA-0AC49A37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F9E51-4C68-0184-9E89-9D5E65F1E4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2103120"/>
                <a:ext cx="10058400" cy="384962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1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400" dirty="0"/>
                  <a:t>Water tank: Square with 50cm-100cm sides</a:t>
                </a:r>
              </a:p>
              <a:p>
                <a:pPr lvl="1"/>
                <a:r>
                  <a:rPr lang="en-CA" sz="2200" dirty="0"/>
                  <a:t>2.5cm of water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≈√(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𝐻𝑔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200" dirty="0"/>
              </a:p>
              <a:p>
                <a:pPr lvl="1"/>
                <a:endParaRPr lang="en-CA" sz="2200" dirty="0"/>
              </a:p>
              <a:p>
                <a:r>
                  <a:rPr lang="en-CA" sz="2400" dirty="0"/>
                  <a:t>The atoms:</a:t>
                </a:r>
              </a:p>
              <a:p>
                <a:pPr lvl="1"/>
                <a:r>
                  <a:rPr lang="en-CA" sz="2200" dirty="0"/>
                  <a:t>Need to know how the field/water surface is acting near them</a:t>
                </a:r>
              </a:p>
              <a:p>
                <a:pPr lvl="1"/>
                <a:r>
                  <a:rPr lang="en-CA" sz="2200" dirty="0"/>
                  <a:t>Need to interact with the water surface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F9E51-4C68-0184-9E89-9D5E65F1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103120"/>
                <a:ext cx="10058400" cy="3849624"/>
              </a:xfrm>
              <a:prstGeom prst="rect">
                <a:avLst/>
              </a:prstGeom>
              <a:blipFill>
                <a:blip r:embed="rId2"/>
                <a:stretch>
                  <a:fillRect l="-788" t="-7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77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A2F4-CE8D-5C3B-EE40-256754C5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Interacting with the water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1AFC2-4D41-F5E7-CE9F-12807812E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Full control of the water: nothing inside the water which the waves can bounce off of</a:t>
            </a:r>
          </a:p>
          <a:p>
            <a:r>
              <a:rPr lang="en-CA" sz="2000" dirty="0"/>
              <a:t>Simplest way to do it (I think): applying localized pressure to the surface with air</a:t>
            </a:r>
          </a:p>
          <a:p>
            <a:pPr lvl="1"/>
            <a:r>
              <a:rPr lang="en-CA" sz="2000" dirty="0"/>
              <a:t>How can you both push the water down and pull it up (as an electron would do to the electric field)?</a:t>
            </a:r>
          </a:p>
          <a:p>
            <a:pPr lvl="2"/>
            <a:r>
              <a:rPr lang="en-CA" sz="2000" dirty="0"/>
              <a:t>Apply constant pressure and relieve it when you want to pull the surface up</a:t>
            </a:r>
          </a:p>
          <a:p>
            <a:pPr lvl="1"/>
            <a:r>
              <a:rPr lang="en-CA" sz="2100" dirty="0"/>
              <a:t>Using a tiny, fast motor as a fan (with a funnel to focus air)</a:t>
            </a:r>
          </a:p>
          <a:p>
            <a:pPr lvl="2"/>
            <a:r>
              <a:rPr lang="en-CA" sz="2000" dirty="0"/>
              <a:t>Needs to be very precise, the waves move fast</a:t>
            </a:r>
          </a:p>
          <a:p>
            <a:pPr lvl="2"/>
            <a:endParaRPr lang="en-CA" sz="2000" dirty="0"/>
          </a:p>
          <a:p>
            <a:r>
              <a:rPr lang="en-CA" sz="2300" dirty="0"/>
              <a:t>The oscillator will be purely digital, calculations in an </a:t>
            </a:r>
            <a:r>
              <a:rPr lang="en-CA" sz="2300" dirty="0" err="1"/>
              <a:t>arduino</a:t>
            </a:r>
            <a:endParaRPr lang="en-CA" sz="2300" dirty="0"/>
          </a:p>
        </p:txBody>
      </p:sp>
    </p:spTree>
    <p:extLst>
      <p:ext uri="{BB962C8B-B14F-4D97-AF65-F5344CB8AC3E}">
        <p14:creationId xmlns:p14="http://schemas.microsoft.com/office/powerpoint/2010/main" val="87495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AD6B-BA2D-4597-C606-8D8AA8F2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Reading the water height around the “atoms”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6B67-C7C3-6439-33DB-16EA33FDC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Again, don’t want to disturb the water surface</a:t>
            </a:r>
          </a:p>
          <a:p>
            <a:r>
              <a:rPr lang="en-CA" sz="2000" dirty="0"/>
              <a:t>The water will be very thin</a:t>
            </a:r>
          </a:p>
          <a:p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Solution:</a:t>
            </a:r>
          </a:p>
          <a:p>
            <a:pPr lvl="1"/>
            <a:r>
              <a:rPr lang="en-CA" sz="2000" dirty="0"/>
              <a:t>Dye the water</a:t>
            </a:r>
          </a:p>
          <a:p>
            <a:pPr lvl="1"/>
            <a:r>
              <a:rPr lang="en-CA" sz="2000" dirty="0"/>
              <a:t>Shine a light from the top</a:t>
            </a:r>
          </a:p>
          <a:p>
            <a:pPr lvl="1"/>
            <a:r>
              <a:rPr lang="en-CA" sz="2000" dirty="0"/>
              <a:t>Record the intensity which makes it through to the bottom using a photodiode</a:t>
            </a:r>
          </a:p>
        </p:txBody>
      </p:sp>
      <p:pic>
        <p:nvPicPr>
          <p:cNvPr id="1028" name="Picture 4" descr="Beer's Law Equation and Example">
            <a:extLst>
              <a:ext uri="{FF2B5EF4-FFF2-40B4-BE49-F238E27FC236}">
                <a16:creationId xmlns:a16="http://schemas.microsoft.com/office/drawing/2014/main" id="{5026CD3B-E5CA-7B1A-15F0-9F58DF05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0" y="1642872"/>
            <a:ext cx="5010912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25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7371-7191-23FB-2002-090FDE3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r>
              <a:rPr lang="en-CA" dirty="0"/>
              <a:t>Parts of the problem statement and their solutions</a:t>
            </a:r>
          </a:p>
        </p:txBody>
      </p:sp>
    </p:spTree>
    <p:extLst>
      <p:ext uri="{BB962C8B-B14F-4D97-AF65-F5344CB8AC3E}">
        <p14:creationId xmlns:p14="http://schemas.microsoft.com/office/powerpoint/2010/main" val="3950981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9132-E950-849E-1699-75634083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Cavity and Amplifier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6E431-9B15-5434-EA5C-EE459DA29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2400" dirty="0"/>
              <a:t>Cavity: small volume where are the laser stuff happens</a:t>
            </a:r>
          </a:p>
          <a:p>
            <a:r>
              <a:rPr lang="en-CA" sz="2400" dirty="0"/>
              <a:t>Amplifier: mechanism which uses energy to increase the amplitude of an electromagnetic wave</a:t>
            </a:r>
          </a:p>
          <a:p>
            <a:endParaRPr lang="en-CA" sz="2400" dirty="0"/>
          </a:p>
          <a:p>
            <a:pPr marL="0" indent="0">
              <a:buNone/>
            </a:pPr>
            <a:r>
              <a:rPr lang="en-CA" sz="2400" dirty="0"/>
              <a:t>Solution: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Cavity: (most of) the water tank</a:t>
            </a:r>
          </a:p>
          <a:p>
            <a:r>
              <a:rPr lang="en-CA" sz="2400" dirty="0"/>
              <a:t>Amplifier: photodiode/fan system</a:t>
            </a:r>
          </a:p>
        </p:txBody>
      </p:sp>
    </p:spTree>
    <p:extLst>
      <p:ext uri="{BB962C8B-B14F-4D97-AF65-F5344CB8AC3E}">
        <p14:creationId xmlns:p14="http://schemas.microsoft.com/office/powerpoint/2010/main" val="14377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A7F7-D6A8-481D-ED23-521F66B2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Emission: Spontaneous emission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2000-4371-95AF-FA18-A33FD019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Sometimes excited atoms randomly decay</a:t>
            </a:r>
          </a:p>
          <a:p>
            <a:pPr lvl="1"/>
            <a:r>
              <a:rPr lang="en-CA" sz="2400" dirty="0"/>
              <a:t>This starts the chain reaction which leads a laser to “turn on” when the conditions are right</a:t>
            </a:r>
          </a:p>
          <a:p>
            <a:pPr lvl="1"/>
            <a:r>
              <a:rPr lang="en-CA" sz="2400" dirty="0"/>
              <a:t>When the laser is on, it’s negligible</a:t>
            </a:r>
          </a:p>
          <a:p>
            <a:pPr marL="0" indent="0">
              <a:buNone/>
            </a:pPr>
            <a:br>
              <a:rPr lang="en-CA" sz="2400" dirty="0"/>
            </a:br>
            <a:r>
              <a:rPr lang="en-CA" sz="2400" dirty="0"/>
              <a:t>Solution:</a:t>
            </a:r>
          </a:p>
          <a:p>
            <a:r>
              <a:rPr lang="en-CA" sz="2400" dirty="0"/>
              <a:t>Give my atoms a random kick sometimes?</a:t>
            </a:r>
          </a:p>
          <a:p>
            <a:r>
              <a:rPr lang="en-CA" sz="2400" dirty="0"/>
              <a:t>Finger?</a:t>
            </a:r>
          </a:p>
          <a:p>
            <a:pPr marL="0" indent="0">
              <a:buNone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978147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9C95-47C2-D0B7-06D7-8B4BCBB3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Emission: Stimulated emission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1F3CC-7867-5B11-6B92-34B4D6425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Described before, “emitting” atoms add energy back into the field when given a nudge.</a:t>
            </a:r>
          </a:p>
        </p:txBody>
      </p:sp>
    </p:spTree>
    <p:extLst>
      <p:ext uri="{BB962C8B-B14F-4D97-AF65-F5344CB8AC3E}">
        <p14:creationId xmlns:p14="http://schemas.microsoft.com/office/powerpoint/2010/main" val="3629939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B747-ECB1-37D2-B020-604BC8C0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Population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A13B-B251-147B-603E-395C87A2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Again described before, the balance between emitting and absorbing atoms</a:t>
            </a:r>
          </a:p>
          <a:p>
            <a:r>
              <a:rPr lang="en-CA" sz="2400" dirty="0"/>
              <a:t>When there’s more emission than absorption, “population inversion” is reached</a:t>
            </a:r>
          </a:p>
        </p:txBody>
      </p:sp>
    </p:spTree>
    <p:extLst>
      <p:ext uri="{BB962C8B-B14F-4D97-AF65-F5344CB8AC3E}">
        <p14:creationId xmlns:p14="http://schemas.microsoft.com/office/powerpoint/2010/main" val="406511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D569-6EF7-F2EF-1A05-3A12E1EE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5894D-965F-2305-2FB4-D158945F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sz="1600" b="1" u="sng" dirty="0"/>
              <a:t>Emitting atoms tend to become absorbing, unless they’re “pumped”</a:t>
            </a:r>
          </a:p>
          <a:p>
            <a:pPr lvl="1"/>
            <a:r>
              <a:rPr lang="en-CA" sz="1600" b="1" u="sng" dirty="0"/>
              <a:t>The stronger an atom emits, the more quickly it becomes absorbing</a:t>
            </a:r>
          </a:p>
          <a:p>
            <a:pPr lvl="2"/>
            <a:r>
              <a:rPr lang="en-CA" sz="1600" b="1" u="sng" dirty="0"/>
              <a:t>This creates an equilibrium</a:t>
            </a:r>
            <a:endParaRPr lang="en-CA" sz="1600" dirty="0"/>
          </a:p>
          <a:p>
            <a:r>
              <a:rPr lang="en-CA" sz="1600" dirty="0"/>
              <a:t>If you don’t let the atoms emit while still pumping them, the equilibrium is broken and nearly all atoms become emissive</a:t>
            </a:r>
          </a:p>
          <a:p>
            <a:endParaRPr lang="en-CA" sz="1600" dirty="0"/>
          </a:p>
          <a:p>
            <a:pPr marL="0" indent="0">
              <a:buNone/>
            </a:pPr>
            <a:r>
              <a:rPr lang="en-CA" sz="1600" dirty="0"/>
              <a:t>Solution:</a:t>
            </a:r>
          </a:p>
          <a:p>
            <a:r>
              <a:rPr lang="en-CA" sz="1600" dirty="0"/>
              <a:t>Place a material around the edges of the tank which diffuses the waves</a:t>
            </a:r>
          </a:p>
        </p:txBody>
      </p:sp>
      <p:pic>
        <p:nvPicPr>
          <p:cNvPr id="1026" name="Picture 2" descr="A Close Up Shot Of The Trees Of A Tropical Mangrove Forest, As Small ...">
            <a:extLst>
              <a:ext uri="{FF2B5EF4-FFF2-40B4-BE49-F238E27FC236}">
                <a16:creationId xmlns:a16="http://schemas.microsoft.com/office/drawing/2014/main" id="{9A40150A-D1D3-9779-3908-89E47DA6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27" y="4767147"/>
            <a:ext cx="3717073" cy="209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455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EE40-520A-97C3-D9EF-201B94D6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</a:t>
            </a:r>
          </a:p>
        </p:txBody>
      </p:sp>
      <p:pic>
        <p:nvPicPr>
          <p:cNvPr id="5" name="sim weird">
            <a:hlinkClick r:id="" action="ppaction://media"/>
            <a:extLst>
              <a:ext uri="{FF2B5EF4-FFF2-40B4-BE49-F238E27FC236}">
                <a16:creationId xmlns:a16="http://schemas.microsoft.com/office/drawing/2014/main" id="{A4FD41C0-4AD9-47A4-B11F-C912A4A50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793999"/>
            <a:ext cx="12214090" cy="12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7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2D12-AF86-8A26-97DE-C66E73F1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94757"/>
            <a:ext cx="10058400" cy="3668486"/>
          </a:xfrm>
        </p:spPr>
        <p:txBody>
          <a:bodyPr>
            <a:normAutofit fontScale="90000"/>
          </a:bodyPr>
          <a:lstStyle/>
          <a:p>
            <a:r>
              <a:rPr lang="en-US" dirty="0"/>
              <a:t>A shallow water tank mechanically excited by a motor features some of the basic ingredients of a laser (i.e. a cavity and an amplifier). To what extent can this simple analogy capture more complex aspects of laser physics, such as spontaneous and stimulated emission, population inversion, Q switching, and others?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29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8997-2EC9-E093-C56E-1C4CEDE1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Parts of the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D816-57D1-2A13-D943-23B48D505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3200" dirty="0"/>
              <a:t>Cavity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3200" dirty="0"/>
              <a:t>Amplifier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Spontaneous emission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Stimulated emission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Population inversion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Q switching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17452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775D-AB19-0276-A488-9ED0421E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the big idea</a:t>
            </a:r>
          </a:p>
        </p:txBody>
      </p:sp>
    </p:spTree>
    <p:extLst>
      <p:ext uri="{BB962C8B-B14F-4D97-AF65-F5344CB8AC3E}">
        <p14:creationId xmlns:p14="http://schemas.microsoft.com/office/powerpoint/2010/main" val="231955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5C52C-1153-5449-AA81-01606BC61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8D7F-AE1F-1CE8-F323-C0DFC42C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the big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48AB0-B39A-093E-F1C1-D6A3E122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2337824"/>
            <a:ext cx="1011696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3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B939-73B5-7F0C-5B66-FFCF4243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D067-4BF0-3E4C-C57E-8187ABF4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the 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E256D-48DE-8646-A101-1B6B82903397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Instead: electrons modeled as damped, driven oscillators around the nucleus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0543B-2852-A4B2-70F9-79CC97B4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77678"/>
            <a:ext cx="3969856" cy="2575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A047D-2B1E-2EC6-ABEB-3D68B0C85F5B}"/>
              </a:ext>
            </a:extLst>
          </p:cNvPr>
          <p:cNvSpPr txBox="1"/>
          <p:nvPr/>
        </p:nvSpPr>
        <p:spPr>
          <a:xfrm>
            <a:off x="5285233" y="3058436"/>
            <a:ext cx="6281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Damping: roughly models atoms losing energy through heat or other phenomena.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Driving: Electrons are pushed by the electric field around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Oscillating: Electrons are pulled toward the nucleus: a restoring force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DC8EA-5273-D7B2-F1E4-FC777B3A7A70}"/>
              </a:ext>
            </a:extLst>
          </p:cNvPr>
          <p:cNvSpPr txBox="1"/>
          <p:nvPr/>
        </p:nvSpPr>
        <p:spPr>
          <a:xfrm>
            <a:off x="371099" y="5722516"/>
            <a:ext cx="11449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For simplicity, I’ll group all atoms into one cluster, and think of them as a single “average” atom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/>
              <a:t>Quantum effects are not as obvious</a:t>
            </a:r>
          </a:p>
        </p:txBody>
      </p:sp>
    </p:spTree>
    <p:extLst>
      <p:ext uri="{BB962C8B-B14F-4D97-AF65-F5344CB8AC3E}">
        <p14:creationId xmlns:p14="http://schemas.microsoft.com/office/powerpoint/2010/main" val="15042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D7327-CB8B-DE54-FA95-EF62209D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A0DE-D7CE-43DB-0FF4-64FFDB5C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Emission and absorption: playing with the electron’s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458F5-8AFC-FEC4-09FA-7AA3FFF0BB1F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Emission:</a:t>
            </a:r>
          </a:p>
          <a:p>
            <a:pPr lvl="1"/>
            <a:r>
              <a:rPr lang="en-CA" sz="2200" dirty="0"/>
              <a:t>Electric field gives the electron a kick (stronger than it “should”)</a:t>
            </a:r>
          </a:p>
          <a:p>
            <a:pPr lvl="1"/>
            <a:r>
              <a:rPr lang="en-CA" sz="2200" dirty="0"/>
              <a:t>The electron oscillates in phase with the field</a:t>
            </a:r>
          </a:p>
          <a:p>
            <a:pPr lvl="1"/>
            <a:r>
              <a:rPr lang="en-CA" sz="2200" dirty="0"/>
              <a:t>Adds energy back into the field</a:t>
            </a:r>
          </a:p>
          <a:p>
            <a:r>
              <a:rPr lang="en-CA" sz="2400" dirty="0"/>
              <a:t>Absorption:</a:t>
            </a:r>
          </a:p>
          <a:p>
            <a:pPr lvl="1"/>
            <a:r>
              <a:rPr lang="en-CA" sz="2200" dirty="0"/>
              <a:t>The electron oscillates out of phase with the field, destructively interfering with the wave</a:t>
            </a:r>
          </a:p>
          <a:p>
            <a:pPr lvl="2"/>
            <a:r>
              <a:rPr lang="en-CA" sz="2100" dirty="0"/>
              <a:t>How? Idk maybe damping the oscillator so much that it lags behind the field</a:t>
            </a:r>
          </a:p>
          <a:p>
            <a:pPr lvl="1"/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2928014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2F4B-0E38-D84F-6F4E-981A9747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Balancing absorption and emission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A0F3F-2EA7-D842-41AA-6DCECDBD53FD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sz="2200" dirty="0"/>
              <a:t>The cluster acts in a weighted sum of both absorption and emission</a:t>
            </a:r>
          </a:p>
          <a:p>
            <a:pPr lvl="1"/>
            <a:r>
              <a:rPr lang="en-CA" sz="2200" dirty="0"/>
              <a:t>Emitting atoms tend to become absorbing, unless they’re “pumped”</a:t>
            </a:r>
          </a:p>
          <a:p>
            <a:pPr lvl="1"/>
            <a:r>
              <a:rPr lang="en-CA" sz="2200" dirty="0"/>
              <a:t>The stronger an atom emits, the more quickly it becomes absorbing</a:t>
            </a:r>
          </a:p>
          <a:p>
            <a:pPr lvl="2"/>
            <a:r>
              <a:rPr lang="en-CA" sz="2100" dirty="0"/>
              <a:t>This creates an equilibrium</a:t>
            </a:r>
          </a:p>
        </p:txBody>
      </p:sp>
    </p:spTree>
    <p:extLst>
      <p:ext uri="{BB962C8B-B14F-4D97-AF65-F5344CB8AC3E}">
        <p14:creationId xmlns:p14="http://schemas.microsoft.com/office/powerpoint/2010/main" val="150093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52800-9457-5F1A-A624-DA95D02F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E979-3454-1CD1-D5D3-80E30012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Applying the idea to the water tank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A53C-70DE-0DDE-AFF3-88B11F8F96C1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In water: the electric field becomes the water height, and the “atoms” contribute to the field by applying pressure to the water surface.</a:t>
            </a:r>
          </a:p>
        </p:txBody>
      </p:sp>
    </p:spTree>
    <p:extLst>
      <p:ext uri="{BB962C8B-B14F-4D97-AF65-F5344CB8AC3E}">
        <p14:creationId xmlns:p14="http://schemas.microsoft.com/office/powerpoint/2010/main" val="1718527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{3C525178-D73B-4905-8750-18E5946C78AA}TF993b3720-55e5-4d3e-ae7c-1ec77a73f5a45edb12b8_win32-bce7b620edb8</Template>
  <TotalTime>1409</TotalTime>
  <Words>737</Words>
  <Application>Microsoft Office PowerPoint</Application>
  <PresentationFormat>Widescreen</PresentationFormat>
  <Paragraphs>89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Avenir Next LT Pro Light</vt:lpstr>
      <vt:lpstr>Cambria Math</vt:lpstr>
      <vt:lpstr>Garamond</vt:lpstr>
      <vt:lpstr>SavonVTI</vt:lpstr>
      <vt:lpstr>Problem 9: Water Laser</vt:lpstr>
      <vt:lpstr>A shallow water tank mechanically excited by a motor features some of the basic ingredients of a laser (i.e. a cavity and an amplifier). To what extent can this simple analogy capture more complex aspects of laser physics, such as spontaneous and stimulated emission, population inversion, Q switching, and others?</vt:lpstr>
      <vt:lpstr>Parts of the problem statement</vt:lpstr>
      <vt:lpstr>What’s the big idea</vt:lpstr>
      <vt:lpstr>What’s the big idea</vt:lpstr>
      <vt:lpstr>What’s the big idea</vt:lpstr>
      <vt:lpstr>Emission and absorption: playing with the electron’s frequency</vt:lpstr>
      <vt:lpstr>Balancing absorption and emission</vt:lpstr>
      <vt:lpstr>Applying the idea to the water tank</vt:lpstr>
      <vt:lpstr>The design</vt:lpstr>
      <vt:lpstr>Interacting with the water surface</vt:lpstr>
      <vt:lpstr>Reading the water height around the “atoms”</vt:lpstr>
      <vt:lpstr>Parts of the problem statement and their solutions</vt:lpstr>
      <vt:lpstr>Cavity and Amplifier</vt:lpstr>
      <vt:lpstr>Emission: Spontaneous emission</vt:lpstr>
      <vt:lpstr>Emission: Stimulated emission</vt:lpstr>
      <vt:lpstr>Population inversion</vt:lpstr>
      <vt:lpstr>Q Switching</vt:lpstr>
      <vt:lpstr>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probably</dc:creator>
  <cp:lastModifiedBy>William probably</cp:lastModifiedBy>
  <cp:revision>4</cp:revision>
  <dcterms:created xsi:type="dcterms:W3CDTF">2025-11-28T20:19:37Z</dcterms:created>
  <dcterms:modified xsi:type="dcterms:W3CDTF">2025-11-30T19:06:31Z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